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70" r:id="rId6"/>
    <p:sldId id="271" r:id="rId7"/>
    <p:sldId id="272" r:id="rId8"/>
    <p:sldId id="273" r:id="rId9"/>
    <p:sldId id="274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9" r:id="rId18"/>
    <p:sldId id="268" r:id="rId19"/>
    <p:sldId id="267" r:id="rId2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595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2BF7B-5427-479D-89DF-6D5ADF701FA0}" type="datetimeFigureOut">
              <a:rPr lang="nl-NL"/>
              <a:t>11-11-2016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71ED7-27BF-4B6D-9E94-44D2FCD92D60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  <a:p>
            <a:r>
              <a:rPr lang="nl-NL"/>
              <a:t>Intervisie aan de hand van incident methode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71ED7-27BF-4B6D-9E94-44D2FCD92D60}" type="slidenum">
              <a:rPr lang="nl-NL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3548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11.11.2016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11.11.2016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11.11.2016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11.11.2016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11.11.2016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11.11.2016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11.11.2016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11.11.2016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11.11.2016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11.11.2016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11.11.2016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stretch>
            <a:fillRect t="-40000" b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11.11.2016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entimeter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err="1"/>
              <a:t>Maandag</a:t>
            </a:r>
            <a:r>
              <a:rPr lang="de-DE"/>
              <a:t> 7 </a:t>
            </a:r>
            <a:r>
              <a:rPr lang="de-DE" err="1"/>
              <a:t>nov</a:t>
            </a:r>
            <a:r>
              <a:rPr lang="de-DE"/>
              <a:t> 2016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  <a:p>
            <a:r>
              <a:rPr lang="de-DE" err="1"/>
              <a:t>Zorg</a:t>
            </a:r>
            <a:r>
              <a:rPr lang="de-DE"/>
              <a:t> </a:t>
            </a:r>
            <a:r>
              <a:rPr lang="de-DE" err="1"/>
              <a:t>voor</a:t>
            </a:r>
            <a:r>
              <a:rPr lang="de-DE"/>
              <a:t> </a:t>
            </a:r>
            <a:r>
              <a:rPr lang="de-DE" err="1"/>
              <a:t>mensen</a:t>
            </a:r>
            <a:r>
              <a:rPr lang="de-DE"/>
              <a:t> </a:t>
            </a:r>
            <a:r>
              <a:rPr lang="de-DE" err="1"/>
              <a:t>met</a:t>
            </a:r>
            <a:r>
              <a:rPr lang="de-DE"/>
              <a:t> </a:t>
            </a:r>
            <a:r>
              <a:rPr lang="de-DE" err="1"/>
              <a:t>verstandelijke</a:t>
            </a:r>
            <a:r>
              <a:rPr lang="de-DE"/>
              <a:t> </a:t>
            </a:r>
            <a:r>
              <a:rPr lang="de-DE" err="1"/>
              <a:t>beperking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hlinkClick r:id="rId2"/>
              </a:rPr>
              <a:t>Ethiek.....</a:t>
            </a:r>
            <a:r>
              <a:rPr lang="nl-NL"/>
              <a:t>                                                             2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116" y="2223829"/>
            <a:ext cx="9144000" cy="426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3838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Etiologische diagnostiek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/>
              <a:t>= Moeilijk </a:t>
            </a:r>
            <a:br>
              <a:rPr lang="nl-NL"/>
            </a:br>
            <a:r>
              <a:rPr lang="nl-NL"/>
              <a:t>Lichamelijk &amp; </a:t>
            </a:r>
            <a:r>
              <a:rPr lang="nl-NL" err="1"/>
              <a:t>psyche</a:t>
            </a:r>
            <a:r>
              <a:rPr lang="nl-NL"/>
              <a:t> beïnvloeden elkaar</a:t>
            </a:r>
          </a:p>
          <a:p>
            <a:pPr marL="0" indent="0">
              <a:buNone/>
            </a:pPr>
            <a:r>
              <a:rPr lang="nl-NL" err="1"/>
              <a:t>Zv</a:t>
            </a:r>
            <a:r>
              <a:rPr lang="nl-NL"/>
              <a:t> kan zelf niet goed probleem aangeven</a:t>
            </a:r>
          </a:p>
          <a:p>
            <a:pPr marL="0" indent="0">
              <a:buNone/>
            </a:pPr>
            <a:r>
              <a:rPr lang="nl-NL"/>
              <a:t>Diagnose: kijkt naar </a:t>
            </a:r>
          </a:p>
          <a:p>
            <a:pPr marL="514350" indent="-514350">
              <a:buAutoNum type="arabicPeriod"/>
            </a:pPr>
            <a:r>
              <a:rPr lang="nl-NL"/>
              <a:t>Organisch en fysiologische stoornissen</a:t>
            </a:r>
          </a:p>
          <a:p>
            <a:pPr marL="514350" indent="-514350">
              <a:buAutoNum type="arabicPeriod"/>
            </a:pPr>
            <a:r>
              <a:rPr lang="nl-NL"/>
              <a:t>Beeld krijgen van problematiek bij ontwikkelingsstoornissen</a:t>
            </a:r>
          </a:p>
        </p:txBody>
      </p:sp>
    </p:spTree>
    <p:extLst>
      <p:ext uri="{BB962C8B-B14F-4D97-AF65-F5344CB8AC3E}">
        <p14:creationId xmlns:p14="http://schemas.microsoft.com/office/powerpoint/2010/main" val="2670535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Oorzaken VG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Genetische factoren</a:t>
            </a:r>
          </a:p>
          <a:p>
            <a:r>
              <a:rPr lang="nl-NL"/>
              <a:t>Neurologische factoren</a:t>
            </a:r>
          </a:p>
          <a:p>
            <a:r>
              <a:rPr lang="nl-NL"/>
              <a:t>Psychische factoren</a:t>
            </a:r>
          </a:p>
        </p:txBody>
      </p:sp>
    </p:spTree>
    <p:extLst>
      <p:ext uri="{BB962C8B-B14F-4D97-AF65-F5344CB8AC3E}">
        <p14:creationId xmlns:p14="http://schemas.microsoft.com/office/powerpoint/2010/main" val="789837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Genetische factoren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Zit afwijking op chromosoom of gen</a:t>
            </a:r>
          </a:p>
          <a:p>
            <a:endParaRPr lang="nl-NL"/>
          </a:p>
          <a:p>
            <a:endParaRPr lang="nl-NL"/>
          </a:p>
          <a:p>
            <a:endParaRPr lang="nl-N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478" y="4001294"/>
            <a:ext cx="9144000" cy="426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6009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Neurologische factoren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/>
              <a:t>Aangeboren stoornissen</a:t>
            </a:r>
          </a:p>
          <a:p>
            <a:r>
              <a:rPr lang="nl-NL"/>
              <a:t>Oorzaak: voor/tijdens/ na geboorte ontstaan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/>
              <a:t>Niet-aangeboren stoornissen</a:t>
            </a:r>
          </a:p>
          <a:p>
            <a:r>
              <a:rPr lang="nl-NL"/>
              <a:t>Oorzaak: op latere leeftijd, trauma/mishandeling</a:t>
            </a: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7236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Psychische factoren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VG zelfde psychische leven als normale personen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/>
              <a:t>Anders is:</a:t>
            </a:r>
          </a:p>
          <a:p>
            <a:pPr>
              <a:buFontTx/>
              <a:buChar char="-"/>
            </a:pPr>
            <a:r>
              <a:rPr lang="nl-NL"/>
              <a:t>Verwerking op lager niveau</a:t>
            </a:r>
          </a:p>
          <a:p>
            <a:pPr>
              <a:buFontTx/>
              <a:buChar char="-"/>
            </a:pPr>
            <a:r>
              <a:rPr lang="nl-NL"/>
              <a:t>Mate van openbaring en verloop wordt beïnvloed door beperking</a:t>
            </a:r>
          </a:p>
          <a:p>
            <a:pPr>
              <a:buFontTx/>
              <a:buChar char="-"/>
            </a:pPr>
            <a:r>
              <a:rPr lang="nl-NL"/>
              <a:t>Behandeling met psychofarmaca anders:</a:t>
            </a:r>
          </a:p>
          <a:p>
            <a:pPr lvl="1">
              <a:buFontTx/>
              <a:buChar char="-"/>
            </a:pPr>
            <a:r>
              <a:rPr lang="nl-NL"/>
              <a:t>Uitgebreidere diagnostiek (voor achterliggende </a:t>
            </a:r>
            <a:r>
              <a:rPr lang="nl-NL" err="1"/>
              <a:t>psycho-pathologie</a:t>
            </a:r>
            <a:r>
              <a:rPr lang="nl-NL"/>
              <a:t>)</a:t>
            </a:r>
          </a:p>
          <a:p>
            <a:pPr lvl="1">
              <a:buFontTx/>
              <a:buChar char="-"/>
            </a:pPr>
            <a:r>
              <a:rPr lang="nl-NL"/>
              <a:t>Voorzichtige dosering (reageren gevoeliger)</a:t>
            </a:r>
          </a:p>
        </p:txBody>
      </p:sp>
    </p:spTree>
    <p:extLst>
      <p:ext uri="{BB962C8B-B14F-4D97-AF65-F5344CB8AC3E}">
        <p14:creationId xmlns:p14="http://schemas.microsoft.com/office/powerpoint/2010/main" val="654667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latin typeface="Calibri"/>
              </a:rPr>
              <a:t>Filmpjes verschillende syndromen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/>
              <a:t>Syndroom van Down</a:t>
            </a:r>
          </a:p>
          <a:p>
            <a:pPr marL="0" indent="0">
              <a:buNone/>
            </a:pPr>
            <a:r>
              <a:rPr lang="nl-NL"/>
              <a:t>Fragiele X syndroom</a:t>
            </a:r>
          </a:p>
          <a:p>
            <a:pPr marL="0" indent="0">
              <a:buNone/>
            </a:pPr>
            <a:r>
              <a:rPr lang="nl-NL"/>
              <a:t>Syndroom van Cornelia de Lange</a:t>
            </a:r>
          </a:p>
          <a:p>
            <a:pPr marL="0" indent="0">
              <a:buNone/>
            </a:pPr>
            <a:r>
              <a:rPr lang="nl-NL"/>
              <a:t>Syndroom van </a:t>
            </a:r>
            <a:r>
              <a:rPr lang="nl-NL" err="1"/>
              <a:t>Prader-Willi</a:t>
            </a:r>
          </a:p>
          <a:p>
            <a:pPr marL="0" indent="0">
              <a:buNone/>
            </a:pPr>
            <a:r>
              <a:rPr lang="nl-NL"/>
              <a:t>Syndroom van </a:t>
            </a:r>
            <a:r>
              <a:rPr lang="nl-NL" err="1"/>
              <a:t>Rett</a:t>
            </a:r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132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8647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latin typeface="Calibri"/>
              </a:rPr>
              <a:t>Intervisie: incident methode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Casus</a:t>
            </a:r>
          </a:p>
          <a:p>
            <a:r>
              <a:rPr lang="nl-NL"/>
              <a:t>Zelf vragen maken ter verduidelijking</a:t>
            </a:r>
          </a:p>
          <a:p>
            <a:r>
              <a:rPr lang="nl-NL"/>
              <a:t>Vragen stellen</a:t>
            </a:r>
          </a:p>
          <a:p>
            <a:r>
              <a:rPr lang="nl-NL"/>
              <a:t>Noteren; wat denk jij dat de oorzaak is</a:t>
            </a:r>
          </a:p>
          <a:p>
            <a:r>
              <a:rPr lang="nl-NL"/>
              <a:t>Weergeven; van de oorzaak door eenieder</a:t>
            </a:r>
          </a:p>
          <a:p>
            <a:r>
              <a:rPr lang="nl-NL"/>
              <a:t>Noteren hoe jij zou handelen in deze situatie</a:t>
            </a:r>
          </a:p>
          <a:p>
            <a:r>
              <a:rPr lang="nl-NL"/>
              <a:t>Weergeven; hoe eenieder zou handelen in deze situatie</a:t>
            </a:r>
          </a:p>
          <a:p>
            <a:r>
              <a:rPr lang="nl-NL"/>
              <a:t>Clou vertellen</a:t>
            </a: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4935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Vragen?</a:t>
            </a:r>
          </a:p>
          <a:p>
            <a:endParaRPr lang="nl-NL"/>
          </a:p>
          <a:p>
            <a:r>
              <a:rPr lang="nl-NL"/>
              <a:t>Succes volgende week met de toets!!!</a:t>
            </a:r>
          </a:p>
        </p:txBody>
      </p:sp>
    </p:spTree>
    <p:extLst>
      <p:ext uri="{BB962C8B-B14F-4D97-AF65-F5344CB8AC3E}">
        <p14:creationId xmlns:p14="http://schemas.microsoft.com/office/powerpoint/2010/main" val="312743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75347"/>
            <a:ext cx="10515600" cy="4901616"/>
          </a:xfrm>
        </p:spPr>
        <p:txBody>
          <a:bodyPr/>
          <a:lstStyle/>
          <a:p>
            <a:r>
              <a:rPr lang="nl-NL"/>
              <a:t>A&amp;A</a:t>
            </a:r>
          </a:p>
          <a:p>
            <a:r>
              <a:rPr lang="nl-NL"/>
              <a:t>Medische zorg voor mensen met verstandelijk beperking:</a:t>
            </a:r>
          </a:p>
          <a:p>
            <a:pPr marL="0" indent="0">
              <a:buNone/>
            </a:pPr>
            <a:r>
              <a:rPr lang="nl-NL"/>
              <a:t>   * algemene informatie</a:t>
            </a:r>
          </a:p>
          <a:p>
            <a:pPr marL="0" indent="0">
              <a:buNone/>
            </a:pPr>
            <a:r>
              <a:rPr lang="nl-NL"/>
              <a:t>   * huiswerk: schema + filmpjes</a:t>
            </a:r>
          </a:p>
          <a:p>
            <a:pPr marL="0" indent="0">
              <a:buNone/>
            </a:pPr>
            <a:r>
              <a:rPr lang="nl-NL"/>
              <a:t>   * puzzel</a:t>
            </a:r>
          </a:p>
          <a:p>
            <a:pPr marL="0" indent="0">
              <a:buNone/>
            </a:pPr>
            <a:r>
              <a:rPr lang="nl-NL"/>
              <a:t>   * intervisie via incident methode</a:t>
            </a:r>
          </a:p>
          <a:p>
            <a:r>
              <a:rPr lang="nl-NL"/>
              <a:t>Voorbereiden voor toets/vragen</a:t>
            </a:r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9458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Algemene informatie VGZ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u="sng"/>
              <a:t>Ziekte en gezondheid</a:t>
            </a:r>
          </a:p>
          <a:p>
            <a:r>
              <a:rPr lang="nl-NL"/>
              <a:t> specialistische artsen/ </a:t>
            </a:r>
            <a:r>
              <a:rPr lang="nl-NL" err="1"/>
              <a:t>vpk</a:t>
            </a:r>
            <a:endParaRPr lang="nl-NL"/>
          </a:p>
          <a:p>
            <a:r>
              <a:rPr lang="nl-NL"/>
              <a:t> VG: moeilijk onderscheid maken tussen </a:t>
            </a:r>
            <a:r>
              <a:rPr lang="nl-NL" err="1"/>
              <a:t>lich</a:t>
            </a:r>
            <a:r>
              <a:rPr lang="nl-NL"/>
              <a:t>. </a:t>
            </a:r>
            <a:br>
              <a:rPr lang="nl-NL"/>
            </a:br>
            <a:r>
              <a:rPr lang="nl-NL"/>
              <a:t>         klachten en alg. gevoel van onbehagen</a:t>
            </a:r>
          </a:p>
          <a:p>
            <a:r>
              <a:rPr lang="nl-NL"/>
              <a:t> Ander ziekte beleving: bv. buikpijn: kan van alles zijn</a:t>
            </a:r>
          </a:p>
          <a:p>
            <a:r>
              <a:rPr lang="nl-NL"/>
              <a:t> VG kunnen niet goed aangeven: vermoeilijkt diagnose</a:t>
            </a:r>
          </a:p>
          <a:p>
            <a:endParaRPr lang="nl-NL" b="1"/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7799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Medische zorgverlening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u="sng"/>
              <a:t>VGZ patiënten:</a:t>
            </a:r>
          </a:p>
          <a:p>
            <a:r>
              <a:rPr lang="nl-NL"/>
              <a:t>Klagen zelden</a:t>
            </a:r>
          </a:p>
          <a:p>
            <a:r>
              <a:rPr lang="nl-NL"/>
              <a:t>Niet coöperatief/ verzetten zich, door angst/onbegrip</a:t>
            </a:r>
          </a:p>
          <a:p>
            <a:r>
              <a:rPr lang="nl-NL"/>
              <a:t>Zorg voor VG: afweging </a:t>
            </a:r>
            <a:r>
              <a:rPr lang="nl-NL" err="1"/>
              <a:t>med</a:t>
            </a:r>
            <a:r>
              <a:rPr lang="nl-NL"/>
              <a:t>. behandeling -  belasting </a:t>
            </a:r>
            <a:r>
              <a:rPr lang="nl-NL" err="1"/>
              <a:t>zv</a:t>
            </a:r>
            <a:endParaRPr lang="nl-NL"/>
          </a:p>
          <a:p>
            <a:pPr marL="0" indent="0">
              <a:buNone/>
            </a:pPr>
            <a:r>
              <a:rPr lang="nl-NL" u="sng"/>
              <a:t>Integrale zorgverlenging:</a:t>
            </a:r>
          </a:p>
          <a:p>
            <a:r>
              <a:rPr lang="nl-NL"/>
              <a:t>Geen autoanamnese </a:t>
            </a:r>
          </a:p>
          <a:p>
            <a:r>
              <a:rPr lang="nl-NL"/>
              <a:t>Arts moet afgaan op signalen </a:t>
            </a:r>
            <a:r>
              <a:rPr lang="nl-NL" err="1"/>
              <a:t>zv</a:t>
            </a:r>
            <a:endParaRPr lang="nl-NL"/>
          </a:p>
          <a:p>
            <a:r>
              <a:rPr lang="nl-NL"/>
              <a:t>  "      "         "         "    waarnemingen van </a:t>
            </a:r>
            <a:r>
              <a:rPr lang="nl-NL" err="1"/>
              <a:t>vpk</a:t>
            </a:r>
            <a:r>
              <a:rPr lang="nl-NL"/>
              <a:t>/ouders</a:t>
            </a:r>
          </a:p>
          <a:p>
            <a:pPr marL="0" indent="0">
              <a:buNone/>
            </a:pPr>
            <a:endParaRPr lang="nl-NL" b="1"/>
          </a:p>
          <a:p>
            <a:pPr marL="0" indent="0">
              <a:buNone/>
            </a:pPr>
            <a:r>
              <a:rPr lang="nl-NL"/>
              <a:t>bv. </a:t>
            </a:r>
            <a:r>
              <a:rPr lang="nl-NL" err="1"/>
              <a:t>relfux</a:t>
            </a:r>
            <a:r>
              <a:rPr lang="nl-NL"/>
              <a:t> en rumineren</a:t>
            </a:r>
            <a:r>
              <a:rPr lang="nl-NL" u="sng"/>
              <a:t> </a:t>
            </a: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908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Ziekteverschijnselen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Subjectieve</a:t>
            </a:r>
          </a:p>
          <a:p>
            <a:pPr lvl="1"/>
            <a:r>
              <a:rPr lang="nl-NL" dirty="0"/>
              <a:t>Verschijnselen die </a:t>
            </a:r>
            <a:r>
              <a:rPr lang="nl-NL" dirty="0" err="1"/>
              <a:t>zv</a:t>
            </a:r>
            <a:r>
              <a:rPr lang="nl-NL" dirty="0"/>
              <a:t> zelf waarneemt</a:t>
            </a:r>
          </a:p>
          <a:p>
            <a:pPr lvl="1"/>
            <a:r>
              <a:rPr lang="nl-NL" dirty="0"/>
              <a:t>Pijn, jeuk, misselijkheid </a:t>
            </a:r>
          </a:p>
          <a:p>
            <a:pPr lvl="1"/>
            <a:r>
              <a:rPr lang="nl-NL" dirty="0"/>
              <a:t>VG kunnen dit niet zelf aangeven</a:t>
            </a:r>
          </a:p>
          <a:p>
            <a:pPr lvl="1"/>
            <a:r>
              <a:rPr lang="nl-NL" dirty="0"/>
              <a:t>Pijn beleving is door iedereen anders</a:t>
            </a:r>
          </a:p>
          <a:p>
            <a:r>
              <a:rPr lang="nl-NL" dirty="0"/>
              <a:t>Objectieve </a:t>
            </a:r>
          </a:p>
          <a:p>
            <a:pPr lvl="1"/>
            <a:r>
              <a:rPr lang="nl-NL" dirty="0"/>
              <a:t>Verschijnselen door </a:t>
            </a:r>
            <a:r>
              <a:rPr lang="nl-NL" dirty="0" err="1"/>
              <a:t>zv</a:t>
            </a:r>
            <a:r>
              <a:rPr lang="nl-NL" dirty="0"/>
              <a:t> en anderen waar te nemen</a:t>
            </a:r>
          </a:p>
          <a:p>
            <a:pPr lvl="1"/>
            <a:r>
              <a:rPr lang="nl-NL" dirty="0"/>
              <a:t>Braken, eczeem, zichtbare ontsteking </a:t>
            </a:r>
          </a:p>
        </p:txBody>
      </p:sp>
    </p:spTree>
    <p:extLst>
      <p:ext uri="{BB962C8B-B14F-4D97-AF65-F5344CB8AC3E}">
        <p14:creationId xmlns:p14="http://schemas.microsoft.com/office/powerpoint/2010/main" val="194964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Vertekende werkelijkheid van ziekte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err="1"/>
              <a:t>Aggraveren</a:t>
            </a:r>
            <a:r>
              <a:rPr lang="nl-NL" dirty="0"/>
              <a:t> </a:t>
            </a:r>
          </a:p>
          <a:p>
            <a:r>
              <a:rPr lang="nl-NL" dirty="0"/>
              <a:t>Erger voordoen dan is</a:t>
            </a:r>
          </a:p>
          <a:p>
            <a:pPr marL="0" indent="0">
              <a:buNone/>
            </a:pPr>
            <a:r>
              <a:rPr lang="nl-NL" dirty="0" err="1"/>
              <a:t>Dissimuleren</a:t>
            </a:r>
            <a:endParaRPr lang="nl-NL" dirty="0"/>
          </a:p>
          <a:p>
            <a:r>
              <a:rPr lang="nl-NL" dirty="0"/>
              <a:t>Minder ernstig aangeven dan is</a:t>
            </a:r>
          </a:p>
          <a:p>
            <a:pPr marL="0" indent="0">
              <a:buNone/>
            </a:pPr>
            <a:r>
              <a:rPr lang="nl-NL" dirty="0"/>
              <a:t>Simuleren </a:t>
            </a:r>
          </a:p>
          <a:p>
            <a:r>
              <a:rPr lang="nl-NL" dirty="0"/>
              <a:t>Ziekte voordoen die er niet is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9144000" cy="426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30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Algemene ziektebeelden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Infectieziekten, slechthorendheid, slechtziendheid</a:t>
            </a:r>
          </a:p>
          <a:p>
            <a:r>
              <a:rPr lang="nl-NL" dirty="0"/>
              <a:t>Ook VG hebben hiermee te maken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nl-NL" dirty="0"/>
              <a:t>prikkelbaarheid, agressief gedrag, huilbuien, terugtrekken, prikken in ogen van hun zelf, onhandig worden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nl-NL" dirty="0"/>
              <a:t>Signaleren van…. Taak van ouder, begeleider, </a:t>
            </a:r>
            <a:r>
              <a:rPr lang="nl-NL" dirty="0" err="1"/>
              <a:t>vpk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2045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Stofwisselingsproblemen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Beginnende diabeet</a:t>
            </a:r>
          </a:p>
          <a:p>
            <a:r>
              <a:rPr lang="nl-NL" dirty="0"/>
              <a:t>Drinken, eten stelen =&gt; kan verkeert geïnterpreteerd worden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Schildklier stoornissen</a:t>
            </a:r>
          </a:p>
          <a:p>
            <a:r>
              <a:rPr lang="nl-NL" dirty="0"/>
              <a:t>=&gt; gedragsproblemen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9881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Liquorcirculatie stoornissen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5134"/>
          </a:xfrm>
        </p:spPr>
        <p:txBody>
          <a:bodyPr>
            <a:normAutofit/>
          </a:bodyPr>
          <a:lstStyle/>
          <a:p>
            <a:r>
              <a:rPr lang="nl-NL" dirty="0"/>
              <a:t>Geeft vage klachten</a:t>
            </a:r>
          </a:p>
          <a:p>
            <a:r>
              <a:rPr lang="nl-NL" dirty="0"/>
              <a:t>Hoofdpijn, onaangenaam gevoel in hoofd, ontwikkelingsachteruitgang, onzindelijkheid </a:t>
            </a:r>
          </a:p>
          <a:p>
            <a:pPr marL="0" indent="0">
              <a:buNone/>
            </a:pPr>
            <a:r>
              <a:rPr lang="nl-NL" u="sng" dirty="0"/>
              <a:t>Epilepsie aanval</a:t>
            </a:r>
          </a:p>
          <a:p>
            <a:r>
              <a:rPr lang="nl-NL" dirty="0"/>
              <a:t>Gedragsproblemen: voor en na grand-mal aanval</a:t>
            </a:r>
          </a:p>
          <a:p>
            <a:pPr marL="0" indent="0">
              <a:buNone/>
            </a:pPr>
            <a:r>
              <a:rPr lang="nl-NL" dirty="0"/>
              <a:t>Insulten = Psychomotore epilepsie</a:t>
            </a:r>
          </a:p>
          <a:p>
            <a:r>
              <a:rPr lang="nl-NL" dirty="0"/>
              <a:t>Kan geïnterpreteerd worden als lastig gedrag </a:t>
            </a:r>
          </a:p>
          <a:p>
            <a:pPr marL="0" indent="0">
              <a:buNone/>
            </a:pPr>
            <a:r>
              <a:rPr lang="nl-NL" dirty="0"/>
              <a:t>Diagnose </a:t>
            </a:r>
            <a:r>
              <a:rPr lang="nl-NL" dirty="0" err="1"/>
              <a:t>dmv</a:t>
            </a:r>
            <a:r>
              <a:rPr lang="nl-NL" dirty="0"/>
              <a:t> EEG</a:t>
            </a:r>
          </a:p>
          <a:p>
            <a:pPr marL="0" indent="0">
              <a:buNone/>
            </a:pPr>
            <a:r>
              <a:rPr lang="nl-NL" dirty="0"/>
              <a:t>M</a:t>
            </a:r>
            <a:r>
              <a:rPr lang="nl-NL"/>
              <a:t>edicatie </a:t>
            </a:r>
            <a:r>
              <a:rPr lang="nl-NL" dirty="0"/>
              <a:t>anti-epileptica (voor- en nadelen) balans zoeken</a:t>
            </a:r>
          </a:p>
        </p:txBody>
      </p:sp>
    </p:spTree>
    <p:extLst>
      <p:ext uri="{BB962C8B-B14F-4D97-AF65-F5344CB8AC3E}">
        <p14:creationId xmlns:p14="http://schemas.microsoft.com/office/powerpoint/2010/main" val="119491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404</Words>
  <Application>Microsoft Office PowerPoint</Application>
  <PresentationFormat>Aangepast</PresentationFormat>
  <Paragraphs>114</Paragraphs>
  <Slides>19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Kantoorthema</vt:lpstr>
      <vt:lpstr>Maandag 7 nov 2016</vt:lpstr>
      <vt:lpstr>PowerPoint-presentatie</vt:lpstr>
      <vt:lpstr>Algemene informatie VGZ</vt:lpstr>
      <vt:lpstr>Medische zorgverlening</vt:lpstr>
      <vt:lpstr>Ziekteverschijnselen</vt:lpstr>
      <vt:lpstr>Vertekende werkelijkheid van ziekte</vt:lpstr>
      <vt:lpstr>Algemene ziektebeelden</vt:lpstr>
      <vt:lpstr>Stofwisselingsproblemen </vt:lpstr>
      <vt:lpstr>Liquorcirculatie stoornissen</vt:lpstr>
      <vt:lpstr>Ethiek.....                                                             2</vt:lpstr>
      <vt:lpstr>Etiologische diagnostiek </vt:lpstr>
      <vt:lpstr>Oorzaken VG</vt:lpstr>
      <vt:lpstr>Genetische factoren</vt:lpstr>
      <vt:lpstr>Neurologische factoren</vt:lpstr>
      <vt:lpstr>Psychische factoren</vt:lpstr>
      <vt:lpstr>Filmpjes verschillende syndromen</vt:lpstr>
      <vt:lpstr>PowerPoint-presentatie</vt:lpstr>
      <vt:lpstr>Intervisie: incident methode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Maandag 7 nov 2016</dc:title>
  <dc:creator>E.H. Scheltens-Flink</dc:creator>
  <cp:lastModifiedBy>E.H. Scheltens-Flink</cp:lastModifiedBy>
  <cp:revision>6</cp:revision>
  <dcterms:modified xsi:type="dcterms:W3CDTF">2016-11-11T09:53:07Z</dcterms:modified>
</cp:coreProperties>
</file>